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97" r:id="rId2"/>
    <p:sldId id="258" r:id="rId3"/>
    <p:sldId id="259" r:id="rId4"/>
    <p:sldId id="260" r:id="rId5"/>
    <p:sldId id="261" r:id="rId6"/>
    <p:sldId id="287" r:id="rId7"/>
    <p:sldId id="288" r:id="rId8"/>
    <p:sldId id="264" r:id="rId9"/>
    <p:sldId id="265" r:id="rId10"/>
    <p:sldId id="266" r:id="rId11"/>
    <p:sldId id="267" r:id="rId12"/>
    <p:sldId id="289" r:id="rId13"/>
    <p:sldId id="290" r:id="rId14"/>
    <p:sldId id="268" r:id="rId15"/>
    <p:sldId id="269" r:id="rId16"/>
    <p:sldId id="270" r:id="rId17"/>
    <p:sldId id="271" r:id="rId18"/>
    <p:sldId id="291" r:id="rId19"/>
    <p:sldId id="292" r:id="rId20"/>
    <p:sldId id="293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1156" autoAdjust="0"/>
  </p:normalViewPr>
  <p:slideViewPr>
    <p:cSldViewPr snapToGrid="0" snapToObjects="1">
      <p:cViewPr varScale="1">
        <p:scale>
          <a:sx n="116" d="100"/>
          <a:sy n="116" d="100"/>
        </p:scale>
        <p:origin x="206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BBBCD5-EF7B-1A46-9C08-4F6EA55B11EB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E906B-B9D8-C041-803C-50BCBABCDD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4678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13.png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D0D04F-EA13-F244-B2ED-E9F0F9064126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ED9E71-E22E-F544-9E57-8353B46BF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358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77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pi/4 = sum 1 to k of (-1)^(k+1)/(2k-1)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794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78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</a:t>
            </a:r>
            <a:r>
              <a:rPr lang="en-US" baseline="0" dirty="0"/>
              <a:t> increment, increment a number</a:t>
            </a:r>
          </a:p>
          <a:p>
            <a:r>
              <a:rPr lang="en-US" baseline="0" dirty="0"/>
              <a:t>then do it with lambda</a:t>
            </a:r>
          </a:p>
          <a:p>
            <a:r>
              <a:rPr lang="en-US" baseline="0" dirty="0"/>
              <a:t>try it with double</a:t>
            </a:r>
          </a:p>
          <a:p>
            <a:r>
              <a:rPr lang="en-US" baseline="0" dirty="0"/>
              <a:t>try it with </a:t>
            </a:r>
            <a:r>
              <a:rPr lang="en-US" baseline="0" dirty="0" err="1"/>
              <a:t>cdr</a:t>
            </a:r>
            <a:endParaRPr lang="en-US" baseline="0" dirty="0"/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178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39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70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21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67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14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43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52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42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378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92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64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7A4C9-16F8-0143-BE18-32A5E0E2C9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07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First-class functions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4761"/>
          </a:xfrm>
        </p:spPr>
        <p:txBody>
          <a:bodyPr/>
          <a:lstStyle/>
          <a:p>
            <a:r>
              <a:rPr lang="en-US" dirty="0"/>
              <a:t>Sum-any in action!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8229600" cy="48768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 1 10)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(1) +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(2) +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b="1" dirty="0">
                <a:latin typeface="Courier"/>
                <a:cs typeface="Courier"/>
              </a:rPr>
              <a:t>(3) + …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about 22.5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(square x) (* x x))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square 1 4)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1^2 + 2^2 + 3^2 + 4^2 =&gt; 1 + 4 + 9 + 16 =&gt; 30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(identity x) x)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identity 1 4)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=&gt; 10</a:t>
            </a:r>
          </a:p>
        </p:txBody>
      </p:sp>
    </p:spTree>
    <p:extLst>
      <p:ext uri="{BB962C8B-B14F-4D97-AF65-F5344CB8AC3E}">
        <p14:creationId xmlns:p14="http://schemas.microsoft.com/office/powerpoint/2010/main" val="4004878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sum-any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7800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You can put the name of any function in place of </a:t>
            </a:r>
            <a:r>
              <a:rPr lang="en-US" b="1" dirty="0" err="1">
                <a:latin typeface="Courier"/>
                <a:cs typeface="Courier"/>
              </a:rPr>
              <a:t>sqrt</a:t>
            </a:r>
            <a:r>
              <a:rPr lang="en-US" dirty="0"/>
              <a:t>, </a:t>
            </a:r>
            <a:r>
              <a:rPr lang="en-US" b="1" dirty="0">
                <a:latin typeface="Courier"/>
                <a:cs typeface="Courier"/>
              </a:rPr>
              <a:t>square</a:t>
            </a:r>
            <a:r>
              <a:rPr lang="en-US" dirty="0"/>
              <a:t>, or </a:t>
            </a:r>
            <a:r>
              <a:rPr lang="en-US" b="1" dirty="0">
                <a:latin typeface="Courier"/>
                <a:cs typeface="Courier"/>
              </a:rPr>
              <a:t>identity</a:t>
            </a:r>
            <a:r>
              <a:rPr lang="en-US" dirty="0"/>
              <a:t>, and </a:t>
            </a:r>
            <a:r>
              <a:rPr lang="en-US" b="1" dirty="0">
                <a:latin typeface="Courier"/>
                <a:cs typeface="Courier"/>
              </a:rPr>
              <a:t>sum-any</a:t>
            </a:r>
            <a:r>
              <a:rPr lang="en-US" dirty="0"/>
              <a:t> will compute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f(a) + f(a + 1) + f(a + 2) + … + f(b)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Provided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is a function of a single numeric argument.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if you want to compute f(a^2/2) + f((a+1)^2/2) + …</a:t>
            </a:r>
          </a:p>
          <a:p>
            <a:pPr lvl="1"/>
            <a:r>
              <a:rPr lang="en-US" dirty="0"/>
              <a:t>Fine to do: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(silly-function x) (/ (* x x) 2))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(sum-any silly-function 1 10) </a:t>
            </a:r>
          </a:p>
          <a:p>
            <a:endParaRPr lang="en-US" dirty="0"/>
          </a:p>
          <a:p>
            <a:r>
              <a:rPr lang="en-US" dirty="0"/>
              <a:t>Wouldn't it be nicer if we didn't have to name that silly function?</a:t>
            </a:r>
          </a:p>
        </p:txBody>
      </p:sp>
    </p:spTree>
    <p:extLst>
      <p:ext uri="{BB962C8B-B14F-4D97-AF65-F5344CB8AC3E}">
        <p14:creationId xmlns:p14="http://schemas.microsoft.com/office/powerpoint/2010/main" val="2703714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Functional programming languages allow us to create functions without names.</a:t>
            </a:r>
          </a:p>
          <a:p>
            <a:r>
              <a:rPr lang="en-US" dirty="0"/>
              <a:t>In Racket, we use the keyword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lambda</a:t>
            </a:r>
            <a:r>
              <a:rPr lang="en-US" dirty="0"/>
              <a:t> for this: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(lambda (arg1 arg2…) body)</a:t>
            </a:r>
          </a:p>
          <a:p>
            <a:r>
              <a:rPr lang="en-US" dirty="0"/>
              <a:t>This expression represents an </a:t>
            </a:r>
            <a:r>
              <a:rPr lang="en-US" i="1" dirty="0"/>
              <a:t>anonymous function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Kind of like a "function literals."</a:t>
            </a:r>
          </a:p>
        </p:txBody>
      </p:sp>
    </p:spTree>
    <p:extLst>
      <p:ext uri="{BB962C8B-B14F-4D97-AF65-F5344CB8AC3E}">
        <p14:creationId xmlns:p14="http://schemas.microsoft.com/office/powerpoint/2010/main" val="18460321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lambda calculus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61904" cy="4525963"/>
          </a:xfrm>
        </p:spPr>
        <p:txBody>
          <a:bodyPr/>
          <a:lstStyle/>
          <a:p>
            <a:r>
              <a:rPr lang="en-US" dirty="0"/>
              <a:t>Formal system for computation based on function abstraction and application.</a:t>
            </a:r>
          </a:p>
          <a:p>
            <a:r>
              <a:rPr lang="en-US" i="1" dirty="0"/>
              <a:t>Church-Turing thesis </a:t>
            </a:r>
            <a:r>
              <a:rPr lang="en-US" dirty="0"/>
              <a:t>(1936-37) proved lambda calculus is equivalent in power to Turing machines.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0" y="1417638"/>
            <a:ext cx="2794000" cy="3733800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015632" y="5423382"/>
            <a:ext cx="2806917" cy="845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Alonzo Church</a:t>
            </a:r>
          </a:p>
        </p:txBody>
      </p:sp>
    </p:spTree>
    <p:extLst>
      <p:ext uri="{BB962C8B-B14F-4D97-AF65-F5344CB8AC3E}">
        <p14:creationId xmlns:p14="http://schemas.microsoft.com/office/powerpoint/2010/main" val="262412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23253"/>
            <a:ext cx="8327533" cy="4876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 an anonymous function when you need a "temporary" function:</a:t>
            </a:r>
          </a:p>
          <a:p>
            <a:pPr marL="0" indent="0">
              <a:buNone/>
            </a:pPr>
            <a:r>
              <a:rPr lang="en-US" sz="2600" b="1" dirty="0">
                <a:solidFill>
                  <a:srgbClr val="008000"/>
                </a:solidFill>
                <a:latin typeface="Courier"/>
                <a:cs typeface="Courier"/>
              </a:rPr>
              <a:t>(sum-any (lambda (x) (/ (* x x) 2)) 1 10)</a:t>
            </a:r>
          </a:p>
          <a:p>
            <a:pPr marL="0" indent="0">
              <a:buNone/>
            </a:pPr>
            <a:r>
              <a:rPr lang="en-US" sz="2600" dirty="0">
                <a:cs typeface="Courier"/>
              </a:rPr>
              <a:t>is better style than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(define (silly-function x) (/ (* x x) 2))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(sum-any silly-function 1 10) </a:t>
            </a:r>
          </a:p>
          <a:p>
            <a:pPr marL="0" indent="0">
              <a:buNone/>
            </a:pPr>
            <a:endParaRPr lang="en-US" sz="2600" b="1" dirty="0">
              <a:latin typeface="Courier"/>
              <a:cs typeface="Courier"/>
            </a:endParaRPr>
          </a:p>
          <a:p>
            <a:r>
              <a:rPr lang="en-US" sz="2600" dirty="0">
                <a:cs typeface="Courier"/>
              </a:rPr>
              <a:t>Compare:</a:t>
            </a:r>
          </a:p>
          <a:p>
            <a:pPr marL="0" indent="0">
              <a:buNone/>
            </a:pPr>
            <a:r>
              <a:rPr lang="en-US" sz="2600" b="1" dirty="0">
                <a:solidFill>
                  <a:srgbClr val="008000"/>
                </a:solidFill>
                <a:latin typeface="Courier"/>
                <a:cs typeface="Courier"/>
              </a:rPr>
              <a:t>(sum-any (lambda (x) (* x x)) 1 10)</a:t>
            </a:r>
            <a:br>
              <a:rPr lang="en-US" sz="2600" b="1" dirty="0">
                <a:solidFill>
                  <a:schemeClr val="accent3"/>
                </a:solidFill>
                <a:latin typeface="Courier"/>
                <a:cs typeface="Courier"/>
              </a:rPr>
            </a:br>
            <a:r>
              <a:rPr lang="en-US" sz="2600" dirty="0">
                <a:cs typeface="Courier"/>
              </a:rPr>
              <a:t>and</a:t>
            </a:r>
          </a:p>
          <a:p>
            <a:pPr marL="0" indent="0">
              <a:buNone/>
            </a:pP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(define (square (x) (* x x))</a:t>
            </a:r>
            <a:b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</a:br>
            <a:r>
              <a:rPr lang="en-US" sz="2600" b="1" dirty="0">
                <a:solidFill>
                  <a:schemeClr val="accent2"/>
                </a:solidFill>
                <a:latin typeface="Courier"/>
                <a:cs typeface="Courier"/>
              </a:rPr>
              <a:t>(sum-any square 1 10)</a:t>
            </a:r>
          </a:p>
          <a:p>
            <a:pPr marL="0" indent="0">
              <a:buNone/>
            </a:pPr>
            <a:endParaRPr lang="en-US" sz="2600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-30162"/>
            <a:ext cx="8229600" cy="1143000"/>
          </a:xfrm>
        </p:spPr>
        <p:txBody>
          <a:bodyPr/>
          <a:lstStyle/>
          <a:p>
            <a:r>
              <a:rPr lang="en-US" dirty="0"/>
              <a:t>Anonymous Functions</a:t>
            </a:r>
          </a:p>
        </p:txBody>
      </p:sp>
    </p:spTree>
    <p:extLst>
      <p:ext uri="{BB962C8B-B14F-4D97-AF65-F5344CB8AC3E}">
        <p14:creationId xmlns:p14="http://schemas.microsoft.com/office/powerpoint/2010/main" val="285309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Most common use:  Argument to a higher-order function</a:t>
            </a:r>
          </a:p>
          <a:p>
            <a:pPr lvl="1"/>
            <a:r>
              <a:rPr lang="en-US" dirty="0"/>
              <a:t>Don’t need a name just to pass a function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But:  Cannot use an anonymous function for a recursive function</a:t>
            </a:r>
          </a:p>
          <a:p>
            <a:pPr lvl="1"/>
            <a:r>
              <a:rPr lang="en-US" dirty="0"/>
              <a:t>Because there is no name for making recursive calls</a:t>
            </a:r>
          </a:p>
          <a:p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3162300"/>
            <a:ext cx="72390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(triple x) (* 3 x); named version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(lambda (x) (* 3 x))      ; anonymous version</a:t>
            </a:r>
          </a:p>
        </p:txBody>
      </p:sp>
    </p:spTree>
    <p:extLst>
      <p:ext uri="{BB962C8B-B14F-4D97-AF65-F5344CB8AC3E}">
        <p14:creationId xmlns:p14="http://schemas.microsoft.com/office/powerpoint/2010/main" val="415923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Named functions </a:t>
            </a:r>
            <a:r>
              <a:rPr lang="en-US" dirty="0" err="1"/>
              <a:t>vs</a:t>
            </a:r>
            <a:r>
              <a:rPr lang="en-US" dirty="0"/>
              <a:t> 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Named functions are mostly indistinguishable from anonymous functions.</a:t>
            </a:r>
          </a:p>
          <a:p>
            <a:r>
              <a:rPr lang="en-US" dirty="0"/>
              <a:t>In fact, naming a function with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 uses the anonymous form behind the scenes: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arg1 arg2 …) expression)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is converted to: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</a:t>
            </a:r>
            <a:r>
              <a:rPr lang="en-US" b="1" dirty="0" err="1">
                <a:latin typeface="Courier"/>
                <a:cs typeface="Courier"/>
              </a:rPr>
              <a:t>func</a:t>
            </a:r>
            <a:r>
              <a:rPr lang="en-US" b="1" dirty="0">
                <a:latin typeface="Courier"/>
                <a:cs typeface="Courier"/>
              </a:rPr>
              <a:t> (lambda (arg1 arg2 …) expression))</a:t>
            </a:r>
          </a:p>
          <a:p>
            <a:endParaRPr lang="en-US" dirty="0"/>
          </a:p>
          <a:p>
            <a:r>
              <a:rPr lang="en-US" dirty="0"/>
              <a:t>It is poor style to define unnecessary functions in the global (top-level) environment</a:t>
            </a:r>
          </a:p>
          <a:p>
            <a:pPr lvl="1"/>
            <a:r>
              <a:rPr lang="en-US" dirty="0"/>
              <a:t>Use either nested defines, or anonymous functions.</a:t>
            </a:r>
          </a:p>
        </p:txBody>
      </p:sp>
    </p:spTree>
    <p:extLst>
      <p:ext uri="{BB962C8B-B14F-4D97-AF65-F5344CB8AC3E}">
        <p14:creationId xmlns:p14="http://schemas.microsoft.com/office/powerpoint/2010/main" val="267110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Higher-order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 </a:t>
            </a:r>
            <a:r>
              <a:rPr lang="en-US" b="1" i="1" dirty="0"/>
              <a:t>higher-order function </a:t>
            </a:r>
            <a:r>
              <a:rPr lang="en-US" dirty="0"/>
              <a:t>is a function that either takes a function (or more than one function) as an argument, or returns a function as a return value.</a:t>
            </a:r>
          </a:p>
          <a:p>
            <a:r>
              <a:rPr lang="en-US" dirty="0"/>
              <a:t>Possible because functions are </a:t>
            </a:r>
            <a:r>
              <a:rPr lang="en-US" b="1" i="1" dirty="0"/>
              <a:t>first-class values </a:t>
            </a:r>
            <a:r>
              <a:rPr lang="en-US" dirty="0"/>
              <a:t>(or </a:t>
            </a:r>
            <a:r>
              <a:rPr lang="en-US" b="1" i="1" dirty="0"/>
              <a:t>first-class citizens</a:t>
            </a:r>
            <a:r>
              <a:rPr lang="en-US" dirty="0"/>
              <a:t>), meaning we can use a function wherever we use a value.</a:t>
            </a:r>
          </a:p>
          <a:p>
            <a:pPr lvl="1"/>
            <a:r>
              <a:rPr lang="en-US" dirty="0"/>
              <a:t>First class citizens can be arguments to functions, returned from functions, bound to variables, and stored in data structures.</a:t>
            </a:r>
          </a:p>
          <a:p>
            <a:pPr lvl="1"/>
            <a:r>
              <a:rPr lang="en-US" dirty="0"/>
              <a:t>In Racket, a function can be stored anywhere any other data type would be stored.</a:t>
            </a:r>
          </a:p>
          <a:p>
            <a:r>
              <a:rPr lang="en-US" dirty="0"/>
              <a:t>Most common use is as an argument / result of another function</a:t>
            </a:r>
          </a:p>
        </p:txBody>
      </p:sp>
    </p:spTree>
    <p:extLst>
      <p:ext uri="{BB962C8B-B14F-4D97-AF65-F5344CB8AC3E}">
        <p14:creationId xmlns:p14="http://schemas.microsoft.com/office/powerpoint/2010/main" val="360668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" y="637540"/>
            <a:ext cx="5098062" cy="28676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4480" y="2977926"/>
            <a:ext cx="5781040" cy="325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31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181100"/>
            <a:ext cx="81280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989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457200"/>
            <a:ext cx="8507652" cy="3846274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 bwMode="auto">
          <a:xfrm>
            <a:off x="5410200" y="3200400"/>
            <a:ext cx="1143000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5181600" y="350520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Functions</a:t>
            </a:r>
          </a:p>
        </p:txBody>
      </p:sp>
    </p:spTree>
    <p:extLst>
      <p:ext uri="{BB962C8B-B14F-4D97-AF65-F5344CB8AC3E}">
        <p14:creationId xmlns:p14="http://schemas.microsoft.com/office/powerpoint/2010/main" val="25318762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900"/>
            <a:ext cx="9144000" cy="413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48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Higher-order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Let's see another: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(do-n-times </a:t>
            </a:r>
            <a:r>
              <a:rPr lang="en-US" sz="2400" b="1" dirty="0" err="1">
                <a:latin typeface="Courier"/>
                <a:cs typeface="Courier"/>
              </a:rPr>
              <a:t>func</a:t>
            </a:r>
            <a:r>
              <a:rPr lang="en-US" sz="2400" b="1" dirty="0">
                <a:latin typeface="Courier"/>
                <a:cs typeface="Courier"/>
              </a:rPr>
              <a:t> n x)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(if (= n 0) x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(do-n-times </a:t>
            </a:r>
            <a:r>
              <a:rPr lang="en-US" sz="2400" b="1" dirty="0" err="1">
                <a:latin typeface="Courier"/>
                <a:cs typeface="Courier"/>
              </a:rPr>
              <a:t>func</a:t>
            </a:r>
            <a:r>
              <a:rPr lang="en-US" sz="2400" b="1" dirty="0">
                <a:latin typeface="Courier"/>
                <a:cs typeface="Courier"/>
              </a:rPr>
              <a:t> (- n 1) (</a:t>
            </a:r>
            <a:r>
              <a:rPr lang="en-US" sz="2400" b="1" dirty="0" err="1">
                <a:latin typeface="Courier"/>
                <a:cs typeface="Courier"/>
              </a:rPr>
              <a:t>func</a:t>
            </a:r>
            <a:r>
              <a:rPr lang="en-US" sz="2400" b="1" dirty="0">
                <a:latin typeface="Courier"/>
                <a:cs typeface="Courier"/>
              </a:rPr>
              <a:t> x))))</a:t>
            </a:r>
            <a:br>
              <a:rPr lang="en-US" sz="2400" b="1" dirty="0">
                <a:latin typeface="Courier"/>
                <a:cs typeface="Courier"/>
              </a:rPr>
            </a:br>
            <a:endParaRPr lang="en-US" sz="2400" dirty="0">
              <a:latin typeface="Arial"/>
              <a:cs typeface="Arial"/>
            </a:endParaRPr>
          </a:p>
          <a:p>
            <a:r>
              <a:rPr lang="en-US" dirty="0">
                <a:latin typeface="Arial"/>
                <a:cs typeface="Arial"/>
              </a:rPr>
              <a:t>This function computes f(f(f…(x))), where the number of applications of f is 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927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uses for do-n-times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23412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Get-nth: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(get-nth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 n)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(car (do-n-times </a:t>
            </a:r>
            <a:r>
              <a:rPr lang="en-US" b="1" dirty="0" err="1">
                <a:latin typeface="Courier"/>
                <a:cs typeface="Courier"/>
              </a:rPr>
              <a:t>cdr</a:t>
            </a:r>
            <a:r>
              <a:rPr lang="en-US" b="1" dirty="0">
                <a:latin typeface="Courier"/>
                <a:cs typeface="Courier"/>
              </a:rPr>
              <a:t> n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b="1" dirty="0">
                <a:latin typeface="Courier"/>
                <a:cs typeface="Courier"/>
              </a:rPr>
              <a:t>)))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Exponentiation: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(power x y) ; raise x to the y power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(do-n-times (lambda (a) (* x a)) y 1))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Note how in the exponentiation example, the anonymous function uses variable x from the outer environment.</a:t>
            </a:r>
          </a:p>
          <a:p>
            <a:pPr lvl="1"/>
            <a:r>
              <a:rPr lang="en-US" dirty="0"/>
              <a:t>Couldn't do that without being able to nest functions.</a:t>
            </a:r>
          </a:p>
          <a:p>
            <a:r>
              <a:rPr lang="en-US" dirty="0"/>
              <a:t>Note how do-n-times can work with any data type (e.g., lists, numbers…)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6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to first-class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“Functional programming” can mean a few different things:</a:t>
            </a:r>
          </a:p>
          <a:p>
            <a:pPr marL="0" indent="0">
              <a:buNone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Avoiding mutation in most/all cases (done and ongoing)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Using functions as values (the next week)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97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First-class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Functions are (first-class) values: Can use them </a:t>
            </a:r>
            <a:r>
              <a:rPr lang="en-US" i="1" dirty="0"/>
              <a:t>wherever</a:t>
            </a:r>
            <a:r>
              <a:rPr lang="en-US" dirty="0"/>
              <a:t> we use values</a:t>
            </a:r>
          </a:p>
          <a:p>
            <a:pPr lvl="1"/>
            <a:r>
              <a:rPr lang="en-US" dirty="0"/>
              <a:t>Arguments, results of functions, elements of lists, bound to variables,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Most common use is as an argument / result of another function</a:t>
            </a:r>
          </a:p>
          <a:p>
            <a:pPr lvl="1"/>
            <a:r>
              <a:rPr lang="en-US" dirty="0"/>
              <a:t>The other function is called a </a:t>
            </a:r>
            <a:r>
              <a:rPr lang="en-US" i="1" dirty="0"/>
              <a:t>higher-order function</a:t>
            </a:r>
          </a:p>
          <a:p>
            <a:pPr lvl="1"/>
            <a:r>
              <a:rPr lang="en-US" dirty="0"/>
              <a:t>Powerful way to </a:t>
            </a:r>
            <a:r>
              <a:rPr lang="en-US" i="1" dirty="0"/>
              <a:t>factor out</a:t>
            </a:r>
            <a:r>
              <a:rPr lang="en-US" dirty="0"/>
              <a:t> common functionality</a:t>
            </a:r>
          </a:p>
          <a:p>
            <a:pPr lvl="1"/>
            <a:endParaRPr lang="en-US" dirty="0"/>
          </a:p>
          <a:p>
            <a:r>
              <a:rPr lang="en-US" dirty="0"/>
              <a:t>3-ish lectures on how and why to use first-class functions</a:t>
            </a:r>
          </a:p>
        </p:txBody>
      </p:sp>
    </p:spTree>
    <p:extLst>
      <p:ext uri="{BB962C8B-B14F-4D97-AF65-F5344CB8AC3E}">
        <p14:creationId xmlns:p14="http://schemas.microsoft.com/office/powerpoint/2010/main" val="4286549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95400"/>
            <a:ext cx="7772400" cy="6858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Can reuse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n_times</a:t>
            </a:r>
            <a:r>
              <a:rPr lang="en-US" dirty="0"/>
              <a:t> rather than defining many similar functions</a:t>
            </a:r>
          </a:p>
          <a:p>
            <a:pPr lvl="1"/>
            <a:r>
              <a:rPr lang="en-US" dirty="0"/>
              <a:t>Computes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f(f(…f(x)))</a:t>
            </a:r>
            <a:r>
              <a:rPr lang="en-US" dirty="0"/>
              <a:t> where number of calls is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n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93618" y="2209800"/>
            <a:ext cx="7488382" cy="419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n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if </a:t>
            </a:r>
            <a:r>
              <a:rPr lang="en-US" sz="2000" kern="0" dirty="0">
                <a:latin typeface="Courier New" pitchFamily="49" charset="0"/>
              </a:rPr>
              <a:t>n=0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then </a:t>
            </a:r>
            <a:r>
              <a:rPr lang="en-US" sz="2000" kern="0" dirty="0">
                <a:latin typeface="Courier New" pitchFamily="49" charset="0"/>
              </a:rPr>
              <a:t>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else </a:t>
            </a:r>
            <a:r>
              <a:rPr lang="en-US" sz="2000" kern="0" dirty="0">
                <a:latin typeface="Courier New" pitchFamily="49" charset="0"/>
              </a:rPr>
              <a:t>f (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(f,n-1,x))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double x</a:t>
            </a:r>
            <a:r>
              <a:rPr lang="en-US" sz="2000" kern="0" dirty="0">
                <a:latin typeface="Courier New" pitchFamily="49" charset="0"/>
              </a:rPr>
              <a:t> = x +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increment x</a:t>
            </a:r>
            <a:r>
              <a:rPr lang="en-US" sz="2000" kern="0" dirty="0">
                <a:latin typeface="Courier New" pitchFamily="49" charset="0"/>
              </a:rPr>
              <a:t> = x + 1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x1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(double,4,7)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x2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(increment,4,7)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x3</a:t>
            </a:r>
            <a:r>
              <a:rPr lang="en-US" sz="2000" kern="0" dirty="0">
                <a:latin typeface="Courier New" pitchFamily="49" charset="0"/>
              </a:rPr>
              <a:t>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(tl,2,[4,8,12,16,20])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double_n_times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n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double,n,x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nth_tail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n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tl,n,x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5993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305800" cy="44958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 err="1">
                <a:latin typeface="Courier New" pitchFamily="49" charset="0"/>
                <a:cs typeface="Courier New" pitchFamily="49" charset="0"/>
              </a:rPr>
              <a:t>val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n_times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: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('a -&gt; 'a) * int * 'a -&gt; 'a</a:t>
            </a:r>
          </a:p>
          <a:p>
            <a:endParaRPr lang="en-US" dirty="0"/>
          </a:p>
          <a:p>
            <a:r>
              <a:rPr lang="en-US" dirty="0"/>
              <a:t>Two of our examples </a:t>
            </a:r>
            <a:r>
              <a:rPr lang="en-US" i="1" dirty="0"/>
              <a:t>instantiated</a:t>
            </a:r>
            <a:r>
              <a:rPr lang="en-US" dirty="0"/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'a </a:t>
            </a:r>
            <a:r>
              <a:rPr lang="en-US" dirty="0"/>
              <a:t>with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int</a:t>
            </a:r>
          </a:p>
          <a:p>
            <a:r>
              <a:rPr lang="en-US" dirty="0"/>
              <a:t>One of our examples </a:t>
            </a:r>
            <a:r>
              <a:rPr lang="en-US" i="1" dirty="0"/>
              <a:t>instantiated</a:t>
            </a:r>
            <a:r>
              <a:rPr lang="en-US" dirty="0"/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'a </a:t>
            </a:r>
            <a:r>
              <a:rPr lang="en-US" dirty="0"/>
              <a:t>with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int list</a:t>
            </a:r>
          </a:p>
          <a:p>
            <a:r>
              <a:rPr lang="en-US" dirty="0"/>
              <a:t>This </a:t>
            </a:r>
            <a:r>
              <a:rPr lang="en-US" i="1" dirty="0"/>
              <a:t>polymorphism </a:t>
            </a:r>
            <a:r>
              <a:rPr lang="en-US" dirty="0"/>
              <a:t>makes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n_times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/>
              <a:t>more useful</a:t>
            </a:r>
          </a:p>
          <a:p>
            <a:endParaRPr lang="en-US" dirty="0"/>
          </a:p>
          <a:p>
            <a:r>
              <a:rPr lang="en-US" dirty="0"/>
              <a:t>Type is </a:t>
            </a:r>
            <a:r>
              <a:rPr lang="en-US" i="1" dirty="0"/>
              <a:t>inferred</a:t>
            </a:r>
            <a:r>
              <a:rPr lang="en-US" dirty="0"/>
              <a:t> based on how arguments are used (later lecture) </a:t>
            </a:r>
          </a:p>
          <a:p>
            <a:pPr lvl="1"/>
            <a:r>
              <a:rPr lang="en-US" dirty="0"/>
              <a:t>Describes which types must be exactly something (e.g.,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dirty="0"/>
              <a:t>) and which can be anything but the same (e.g.,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'a</a:t>
            </a:r>
            <a:r>
              <a:rPr lang="en-US" dirty="0"/>
              <a:t>)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pt-BR" b="1" dirty="0">
              <a:latin typeface="Courier New" pitchFamily="49" charset="0"/>
              <a:cs typeface="Courier New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555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Polymorphism and higher-order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Many higher-order functions are polymorphic because they are so reusable that some types, “can be anything”</a:t>
            </a:r>
          </a:p>
          <a:p>
            <a:endParaRPr lang="en-US" dirty="0"/>
          </a:p>
          <a:p>
            <a:r>
              <a:rPr lang="en-US" dirty="0"/>
              <a:t>But some polymorphic functions are not higher-order</a:t>
            </a:r>
          </a:p>
          <a:p>
            <a:pPr lvl="1"/>
            <a:r>
              <a:rPr lang="en-US" dirty="0"/>
              <a:t>Example: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length :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'a list -&gt; int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And some higher-order functions are not polymorphic</a:t>
            </a:r>
          </a:p>
          <a:p>
            <a:pPr lvl="1"/>
            <a:r>
              <a:rPr lang="en-US" dirty="0"/>
              <a:t>Example: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times_til_0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</a:t>
            </a:r>
            <a:r>
              <a:rPr lang="en-US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(int</a:t>
            </a:r>
            <a:r>
              <a:rPr lang="pt-BR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-&gt;</a:t>
            </a:r>
            <a:r>
              <a:rPr lang="pt-BR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int)</a:t>
            </a:r>
            <a:r>
              <a:rPr lang="pt-BR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pt-BR" sz="1400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pt-BR" b="1" dirty="0">
                <a:latin typeface="Courier New" pitchFamily="49" charset="0"/>
                <a:cs typeface="Courier New" pitchFamily="49" charset="0"/>
              </a:rPr>
              <a:t>int -&gt; int</a:t>
            </a: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4572000"/>
            <a:ext cx="7162800" cy="685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times_til_0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if </a:t>
            </a:r>
            <a:r>
              <a:rPr lang="en-US" sz="2000" kern="0" dirty="0">
                <a:latin typeface="Courier New" pitchFamily="49" charset="0"/>
              </a:rPr>
              <a:t>x=0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then </a:t>
            </a:r>
            <a:r>
              <a:rPr lang="en-US" sz="2000" kern="0" dirty="0">
                <a:latin typeface="Courier New" pitchFamily="49" charset="0"/>
              </a:rPr>
              <a:t>0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else </a:t>
            </a:r>
            <a:r>
              <a:rPr lang="en-US" sz="2000" kern="0" dirty="0">
                <a:latin typeface="Courier New" pitchFamily="49" charset="0"/>
              </a:rPr>
              <a:t>1 + times_til_0(f, f x)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51384" y="5257800"/>
            <a:ext cx="34206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0" dirty="0">
                <a:latin typeface="+mj-lt"/>
              </a:rPr>
              <a:t>* Would be better with tail-recursion</a:t>
            </a:r>
          </a:p>
        </p:txBody>
      </p:sp>
    </p:spTree>
    <p:extLst>
      <p:ext uri="{BB962C8B-B14F-4D97-AF65-F5344CB8AC3E}">
        <p14:creationId xmlns:p14="http://schemas.microsoft.com/office/powerpoint/2010/main" val="23133728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Toward 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219200"/>
            <a:ext cx="7772400" cy="6096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Definitions unnecessarily at top-level are still poor style: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85800" y="25146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So this is better (but not the best):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45720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And this is even smaller scope</a:t>
            </a:r>
          </a:p>
          <a:p>
            <a:pPr lvl="1"/>
            <a:r>
              <a:rPr lang="en-US" b="0" dirty="0"/>
              <a:t>It makes sense but looks weird (poor style; see next slide)</a:t>
            </a: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66800" y="1676400"/>
            <a:ext cx="7239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triple x</a:t>
            </a:r>
            <a:r>
              <a:rPr lang="en-US" sz="2000" kern="0" dirty="0">
                <a:latin typeface="Courier New" pitchFamily="49" charset="0"/>
              </a:rPr>
              <a:t> = 3*x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triple_n_times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triple,n,x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2971800"/>
            <a:ext cx="7239000" cy="1524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triple_n_times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trip y</a:t>
            </a:r>
            <a:r>
              <a:rPr lang="en-US" sz="2000" kern="0" dirty="0">
                <a:latin typeface="Courier New" pitchFamily="49" charset="0"/>
              </a:rPr>
              <a:t> = 3*y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in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trip,n,x</a:t>
            </a:r>
            <a:r>
              <a:rPr lang="en-US" sz="2000" kern="0" dirty="0">
                <a:latin typeface="Courier New" pitchFamily="49" charset="0"/>
              </a:rPr>
              <a:t>)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end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914400" y="5410200"/>
            <a:ext cx="76962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triple_n_times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trip y</a:t>
            </a:r>
            <a:r>
              <a:rPr lang="en-US" sz="2000" kern="0" dirty="0">
                <a:latin typeface="Courier New" pitchFamily="49" charset="0"/>
              </a:rPr>
              <a:t> = 3*y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 </a:t>
            </a:r>
            <a:r>
              <a:rPr lang="en-US" sz="2000" kern="0" dirty="0">
                <a:latin typeface="Courier New" pitchFamily="49" charset="0"/>
              </a:rPr>
              <a:t>trip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r>
              <a:rPr lang="en-US" sz="2000" kern="0" dirty="0">
                <a:latin typeface="Courier New" pitchFamily="49" charset="0"/>
              </a:rPr>
              <a:t>, n, x)</a:t>
            </a:r>
          </a:p>
        </p:txBody>
      </p:sp>
    </p:spTree>
    <p:extLst>
      <p:ext uri="{BB962C8B-B14F-4D97-AF65-F5344CB8AC3E}">
        <p14:creationId xmlns:p14="http://schemas.microsoft.com/office/powerpoint/2010/main" val="3017109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772400" cy="6096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This does not work: A function </a:t>
            </a:r>
            <a:r>
              <a:rPr lang="en-US" i="1" dirty="0"/>
              <a:t>binding</a:t>
            </a:r>
            <a:r>
              <a:rPr lang="en-US" dirty="0"/>
              <a:t> is not an </a:t>
            </a:r>
            <a:r>
              <a:rPr lang="en-US" i="1" dirty="0"/>
              <a:t>expression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85800" y="2743200"/>
            <a:ext cx="7772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b="0" dirty="0"/>
              <a:t>This is the best way we were building up to: an expression form for </a:t>
            </a:r>
            <a:r>
              <a:rPr lang="en-US" b="0" i="1" dirty="0">
                <a:solidFill>
                  <a:schemeClr val="accent2"/>
                </a:solidFill>
              </a:rPr>
              <a:t>anonymous functions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762000" y="4495800"/>
            <a:ext cx="7772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n-US" b="0" dirty="0"/>
              <a:t>Like all expression forms, can appear anywhere </a:t>
            </a:r>
          </a:p>
          <a:p>
            <a:pPr lvl="1"/>
            <a:r>
              <a:rPr lang="en-US" b="0" dirty="0"/>
              <a:t>Syntax: </a:t>
            </a:r>
          </a:p>
          <a:p>
            <a:pPr lvl="2"/>
            <a:r>
              <a:rPr lang="en-US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0" dirty="0"/>
              <a:t> not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fun</a:t>
            </a:r>
            <a:endParaRPr lang="en-US" b="0" dirty="0"/>
          </a:p>
          <a:p>
            <a:pPr lvl="2"/>
            <a:r>
              <a:rPr lang="en-US" dirty="0">
                <a:latin typeface="Courier New" pitchFamily="49" charset="0"/>
                <a:cs typeface="Courier New" pitchFamily="49" charset="0"/>
              </a:rPr>
              <a:t>=&gt; </a:t>
            </a:r>
            <a:r>
              <a:rPr lang="en-US" b="0" dirty="0"/>
              <a:t>not 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=</a:t>
            </a:r>
            <a:endParaRPr lang="en-US" b="0" dirty="0">
              <a:latin typeface="+mj-lt"/>
              <a:cs typeface="Courier New" pitchFamily="49" charset="0"/>
            </a:endParaRPr>
          </a:p>
          <a:p>
            <a:pPr lvl="2"/>
            <a:r>
              <a:rPr lang="en-US" b="0" dirty="0">
                <a:solidFill>
                  <a:schemeClr val="accent2"/>
                </a:solidFill>
                <a:latin typeface="+mj-lt"/>
                <a:cs typeface="Courier New" pitchFamily="49" charset="0"/>
              </a:rPr>
              <a:t>no function name, just an argument pattern</a:t>
            </a:r>
            <a:endParaRPr lang="en-US" b="0" dirty="0">
              <a:solidFill>
                <a:schemeClr val="accent2"/>
              </a:solidFill>
            </a:endParaRPr>
          </a:p>
        </p:txBody>
      </p:sp>
      <p:sp>
        <p:nvSpPr>
          <p:cNvPr id="12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066800" y="1828800"/>
            <a:ext cx="6324600" cy="762000"/>
          </a:xfrm>
          <a:prstGeom prst="rect">
            <a:avLst/>
          </a:prstGeom>
          <a:solidFill>
            <a:srgbClr val="FFC000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triple_n_times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trip y</a:t>
            </a:r>
            <a:r>
              <a:rPr lang="en-US" sz="2000" kern="0" dirty="0">
                <a:latin typeface="Courier New" pitchFamily="49" charset="0"/>
              </a:rPr>
              <a:t> = 3*y), n, x)</a:t>
            </a:r>
          </a:p>
        </p:txBody>
      </p:sp>
      <p:sp>
        <p:nvSpPr>
          <p:cNvPr id="13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3581400"/>
            <a:ext cx="63246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triple_n_times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</a:t>
            </a:r>
            <a:r>
              <a:rPr lang="en-US" sz="2000" kern="0" dirty="0" err="1">
                <a:latin typeface="Courier New" pitchFamily="49" charset="0"/>
              </a:rPr>
              <a:t>n_times</a:t>
            </a:r>
            <a:r>
              <a:rPr lang="en-US" sz="2000" kern="0" dirty="0">
                <a:latin typeface="Courier New" pitchFamily="49" charset="0"/>
              </a:rPr>
              <a:t>((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latin typeface="Courier New" pitchFamily="49" charset="0"/>
              </a:rPr>
              <a:t> =&gt; 3*y), n, x)</a:t>
            </a:r>
          </a:p>
        </p:txBody>
      </p:sp>
    </p:spTree>
    <p:extLst>
      <p:ext uri="{BB962C8B-B14F-4D97-AF65-F5344CB8AC3E}">
        <p14:creationId xmlns:p14="http://schemas.microsoft.com/office/powerpoint/2010/main" val="3203170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181100"/>
            <a:ext cx="8128000" cy="4483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8600" y="152400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Today's lecture will take your programming skills from this…</a:t>
            </a:r>
          </a:p>
        </p:txBody>
      </p:sp>
    </p:spTree>
    <p:extLst>
      <p:ext uri="{BB962C8B-B14F-4D97-AF65-F5344CB8AC3E}">
        <p14:creationId xmlns:p14="http://schemas.microsoft.com/office/powerpoint/2010/main" val="6359925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style 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82679"/>
            <a:ext cx="8229600" cy="425771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Compare: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With: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don’t do this: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you can do this: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4071336"/>
            <a:ext cx="76200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(do-n-times (lambda (x) (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x)) 3 '(2 4 6 8))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981200" y="5424928"/>
            <a:ext cx="4800600" cy="40178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(do-n-times </a:t>
            </a:r>
            <a:r>
              <a:rPr lang="en-US" sz="2000" b="1" kern="0" dirty="0" err="1">
                <a:latin typeface="Courier New" pitchFamily="49" charset="0"/>
              </a:rPr>
              <a:t>cdr</a:t>
            </a:r>
            <a:r>
              <a:rPr lang="en-US" sz="2000" b="1" kern="0" dirty="0">
                <a:latin typeface="Courier New" pitchFamily="49" charset="0"/>
              </a:rPr>
              <a:t> 3 '(2 4 6 8))</a:t>
            </a: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200400" y="1617501"/>
            <a:ext cx="20574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(if x #t #f)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solidFill>
                <a:srgbClr val="000000"/>
              </a:solidFill>
              <a:latin typeface="Courier New" pitchFamily="49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743200" y="2694311"/>
            <a:ext cx="2971800" cy="381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(lambda (x) (f x)</a:t>
            </a:r>
          </a:p>
        </p:txBody>
      </p:sp>
    </p:spTree>
    <p:extLst>
      <p:ext uri="{BB962C8B-B14F-4D97-AF65-F5344CB8AC3E}">
        <p14:creationId xmlns:p14="http://schemas.microsoft.com/office/powerpoint/2010/main" val="368061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 animBg="1"/>
      <p:bldP spid="8" grpId="0" animBg="1"/>
      <p:bldP spid="9" grpId="0" animBg="1"/>
      <p:bldP spid="1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function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(define (mystery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(if (null?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'()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  (cons (car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 (mystery (</a:t>
            </a:r>
            <a:r>
              <a:rPr lang="en-US" sz="2400" b="1" dirty="0" err="1">
                <a:latin typeface="Courier"/>
                <a:cs typeface="Courier"/>
              </a:rPr>
              <a:t>cdr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b="1" dirty="0" err="1">
                <a:latin typeface="Courier"/>
                <a:cs typeface="Courier"/>
              </a:rPr>
              <a:t>lst</a:t>
            </a:r>
            <a:r>
              <a:rPr lang="en-US" sz="2400" b="1" dirty="0">
                <a:latin typeface="Courier"/>
                <a:cs typeface="Courier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3992627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540179"/>
            <a:ext cx="7772400" cy="354085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Map is, without doubt, in the higher-order function hall-of-fame</a:t>
            </a:r>
          </a:p>
          <a:p>
            <a:pPr lvl="1"/>
            <a:r>
              <a:rPr lang="en-US" dirty="0"/>
              <a:t>The name is standard (same in most languages)</a:t>
            </a:r>
          </a:p>
          <a:p>
            <a:pPr lvl="1"/>
            <a:r>
              <a:rPr lang="en-US" dirty="0"/>
              <a:t>You use it </a:t>
            </a:r>
            <a:r>
              <a:rPr lang="en-US" i="1" dirty="0"/>
              <a:t>all the time</a:t>
            </a:r>
            <a:r>
              <a:rPr lang="en-US" dirty="0"/>
              <a:t> once you know it: saves a little space, but more importantly, </a:t>
            </a:r>
            <a:r>
              <a:rPr lang="en-US" i="1" dirty="0"/>
              <a:t>communicates what you are doing</a:t>
            </a:r>
          </a:p>
          <a:p>
            <a:pPr lvl="1"/>
            <a:r>
              <a:rPr lang="en-US" dirty="0"/>
              <a:t>Built into Racket, so you don't have to include this definition in programs that use map.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1371600"/>
            <a:ext cx="7924800" cy="995384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(map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(if (null?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'()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  (cons </a:t>
            </a:r>
            <a:r>
              <a:rPr lang="en-US" sz="2000" b="1" kern="0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en-US" sz="2000" b="1" kern="0" dirty="0" err="1">
                <a:solidFill>
                  <a:srgbClr val="FF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FF0000"/>
                </a:solidFill>
                <a:latin typeface="Courier New" pitchFamily="49" charset="0"/>
              </a:rPr>
              <a:t> (car </a:t>
            </a:r>
            <a:r>
              <a:rPr lang="en-US" sz="2000" b="1" kern="0" dirty="0" err="1">
                <a:solidFill>
                  <a:srgbClr val="FF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FF0000"/>
                </a:solidFill>
                <a:latin typeface="Courier New" pitchFamily="49" charset="0"/>
              </a:rPr>
              <a:t>)) 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(map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)))))</a:t>
            </a:r>
          </a:p>
        </p:txBody>
      </p:sp>
    </p:spTree>
    <p:extLst>
      <p:ext uri="{BB962C8B-B14F-4D97-AF65-F5344CB8AC3E}">
        <p14:creationId xmlns:p14="http://schemas.microsoft.com/office/powerpoint/2010/main" val="187988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1371600"/>
            <a:ext cx="8382000" cy="2133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(filter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cond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((null?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'())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      ((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(car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          (cons (car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      (#t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           (filter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func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)))))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685800" y="3581400"/>
            <a:ext cx="7772400" cy="24034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FontTx/>
              <a:buNone/>
            </a:pPr>
            <a:r>
              <a:rPr lang="en-US" sz="2400" b="0" dirty="0">
                <a:latin typeface="Arial"/>
                <a:cs typeface="Arial"/>
              </a:rPr>
              <a:t>Filter is also in the hall-of-fame</a:t>
            </a:r>
          </a:p>
          <a:p>
            <a:pPr lvl="1"/>
            <a:r>
              <a:rPr lang="en-US" sz="2400" b="0" dirty="0">
                <a:latin typeface="Arial"/>
                <a:cs typeface="Arial"/>
              </a:rPr>
              <a:t>So use it whenever your computation is a filter</a:t>
            </a:r>
          </a:p>
        </p:txBody>
      </p:sp>
    </p:spTree>
    <p:extLst>
      <p:ext uri="{BB962C8B-B14F-4D97-AF65-F5344CB8AC3E}">
        <p14:creationId xmlns:p14="http://schemas.microsoft.com/office/powerpoint/2010/main" val="3069664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772400" cy="1524000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Remember: Functions are first-class values</a:t>
            </a:r>
          </a:p>
          <a:p>
            <a:pPr lvl="1"/>
            <a:r>
              <a:rPr lang="en-US" dirty="0"/>
              <a:t>For example, can return them from functions</a:t>
            </a:r>
          </a:p>
          <a:p>
            <a:pPr lvl="1"/>
            <a:endParaRPr lang="en-US" dirty="0"/>
          </a:p>
          <a:p>
            <a:r>
              <a:rPr lang="en-US" dirty="0"/>
              <a:t>Silly 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endParaRPr lang="en-US" dirty="0"/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dirty="0"/>
              <a:t>     Has type 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</a:rPr>
              <a:t>bool</a:t>
            </a:r>
            <a:r>
              <a:rPr lang="en-US" b="1" dirty="0">
                <a:latin typeface="Courier New" pitchFamily="49" charset="0"/>
              </a:rPr>
              <a:t>) -&gt; 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) </a:t>
            </a:r>
            <a:endParaRPr lang="en-US" b="1" dirty="0"/>
          </a:p>
          <a:p>
            <a:pPr>
              <a:lnSpc>
                <a:spcPct val="90000"/>
              </a:lnSpc>
              <a:spcBef>
                <a:spcPts val="200"/>
              </a:spcBef>
              <a:defRPr/>
            </a:pPr>
            <a:endParaRPr lang="en-US" dirty="0"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dirty="0"/>
              <a:t>     But the REPL prints </a:t>
            </a:r>
            <a:r>
              <a:rPr lang="en-US" b="1" dirty="0">
                <a:latin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</a:rPr>
              <a:t>bool</a:t>
            </a:r>
            <a:r>
              <a:rPr lang="en-US" b="1" dirty="0">
                <a:latin typeface="Courier New" pitchFamily="49" charset="0"/>
              </a:rPr>
              <a:t>) -&gt; </a:t>
            </a:r>
            <a:r>
              <a:rPr lang="en-US" b="1" dirty="0" err="1">
                <a:latin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</a:rPr>
              <a:t>int</a:t>
            </a:r>
            <a:endParaRPr lang="en-US" b="1" dirty="0"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latin typeface="Courier New" pitchFamily="49" charset="0"/>
              </a:rPr>
              <a:t> </a:t>
            </a:r>
            <a:r>
              <a:rPr lang="en-US" sz="800" b="1" dirty="0">
                <a:latin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</a:rPr>
              <a:t> </a:t>
            </a:r>
            <a:r>
              <a:rPr lang="en-US" dirty="0"/>
              <a:t>because it never prints unnecessary parentheses and</a:t>
            </a:r>
          </a:p>
          <a:p>
            <a:pPr marL="0" indent="0">
              <a:lnSpc>
                <a:spcPct val="90000"/>
              </a:lnSpc>
              <a:spcBef>
                <a:spcPts val="200"/>
              </a:spcBef>
              <a:buNone/>
              <a:defRPr/>
            </a:pPr>
            <a:r>
              <a:rPr lang="en-US" b="1" dirty="0">
                <a:latin typeface="Courier New" pitchFamily="49" charset="0"/>
              </a:rPr>
              <a:t>   t1 -&gt; t2 -&gt; t3 -&gt; t4</a:t>
            </a:r>
            <a:r>
              <a:rPr lang="en-US" dirty="0"/>
              <a:t>  means </a:t>
            </a:r>
            <a:r>
              <a:rPr lang="en-US" b="1" dirty="0">
                <a:latin typeface="Courier New" pitchFamily="49" charset="0"/>
              </a:rPr>
              <a:t>t1-&gt;(t2-&gt;(t3-&gt;t4))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0" y="2819400"/>
            <a:ext cx="4038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double_or_triple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f</a:t>
            </a:r>
            <a:r>
              <a:rPr lang="en-US" sz="2000" kern="0" dirty="0">
                <a:latin typeface="Courier New" pitchFamily="49" charset="0"/>
              </a:rPr>
              <a:t> =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if </a:t>
            </a:r>
            <a:r>
              <a:rPr lang="en-US" sz="2000" kern="0" dirty="0">
                <a:latin typeface="Courier New" pitchFamily="49" charset="0"/>
              </a:rPr>
              <a:t>f 7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then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=&gt; 2*x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else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 =&gt; 3*x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1310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Higher-order functions are not just for numbers and lists</a:t>
            </a:r>
          </a:p>
          <a:p>
            <a:endParaRPr lang="en-US" dirty="0"/>
          </a:p>
          <a:p>
            <a:r>
              <a:rPr lang="en-US" dirty="0"/>
              <a:t>They work great for common recursive traversals over your own data structures (</a:t>
            </a:r>
            <a:r>
              <a:rPr lang="en-US" dirty="0" err="1"/>
              <a:t>datatype</a:t>
            </a:r>
            <a:r>
              <a:rPr lang="en-US" dirty="0"/>
              <a:t> bindings) too</a:t>
            </a:r>
          </a:p>
          <a:p>
            <a:pPr lvl="1"/>
            <a:r>
              <a:rPr lang="en-US" dirty="0"/>
              <a:t>Example of a higher-order </a:t>
            </a:r>
            <a:r>
              <a:rPr lang="en-US" i="1" dirty="0"/>
              <a:t>predicate</a:t>
            </a:r>
            <a:r>
              <a:rPr lang="en-US" dirty="0"/>
              <a:t>: </a:t>
            </a:r>
          </a:p>
          <a:p>
            <a:pPr marL="914400" lvl="2" indent="0">
              <a:buNone/>
            </a:pPr>
            <a:endParaRPr lang="en-US" sz="1400" dirty="0"/>
          </a:p>
          <a:p>
            <a:pPr marL="914400" lvl="2" indent="0">
              <a:buNone/>
            </a:pPr>
            <a:r>
              <a:rPr lang="en-US" dirty="0"/>
              <a:t>Are all constants in an arithmetic expression even numbers?</a:t>
            </a:r>
          </a:p>
          <a:p>
            <a:pPr marL="914400" lvl="2" indent="0">
              <a:buNone/>
            </a:pPr>
            <a:endParaRPr lang="en-US" sz="1400" dirty="0"/>
          </a:p>
          <a:p>
            <a:pPr marL="914400" lvl="2" indent="0">
              <a:buNone/>
            </a:pPr>
            <a:r>
              <a:rPr lang="en-US" dirty="0"/>
              <a:t>Use a more general function of type</a:t>
            </a:r>
          </a:p>
          <a:p>
            <a:pPr marL="914400" lvl="2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 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int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bool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) *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exp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-&gt;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bool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914400" lvl="2" indent="0">
              <a:buNone/>
            </a:pPr>
            <a:endParaRPr lang="en-US" sz="1400" b="1" dirty="0">
              <a:latin typeface="Courier New" pitchFamily="49" charset="0"/>
              <a:cs typeface="Courier New" pitchFamily="49" charset="0"/>
            </a:endParaRPr>
          </a:p>
          <a:p>
            <a:pPr marL="914400" lvl="2" indent="0">
              <a:buNone/>
            </a:pPr>
            <a:r>
              <a:rPr lang="en-US" dirty="0"/>
              <a:t>And call it with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x =&gt; x mod 2 = 0)</a:t>
            </a:r>
          </a:p>
        </p:txBody>
      </p:sp>
    </p:spTree>
    <p:extLst>
      <p:ext uri="{BB962C8B-B14F-4D97-AF65-F5344CB8AC3E}">
        <p14:creationId xmlns:p14="http://schemas.microsoft.com/office/powerpoint/2010/main" val="1995009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8900"/>
            <a:ext cx="9144000" cy="413951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8600" y="152400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…to this!</a:t>
            </a:r>
          </a:p>
        </p:txBody>
      </p:sp>
    </p:spTree>
    <p:extLst>
      <p:ext uri="{BB962C8B-B14F-4D97-AF65-F5344CB8AC3E}">
        <p14:creationId xmlns:p14="http://schemas.microsoft.com/office/powerpoint/2010/main" val="116556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wanted to add up all the 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a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0003784"/>
              </p:ext>
            </p:extLst>
          </p:nvPr>
        </p:nvGraphicFramePr>
        <p:xfrm>
          <a:off x="7251700" y="2248550"/>
          <a:ext cx="1193800" cy="2148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54000" imgH="457200" progId="Equation.3">
                  <p:embed/>
                </p:oleObj>
              </mc:Choice>
              <mc:Fallback>
                <p:oleObj name="Equation" r:id="rId2" imgW="2540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1700" y="2248550"/>
                        <a:ext cx="1193800" cy="2148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501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wanted to add up all the </a:t>
            </a:r>
            <a:r>
              <a:rPr lang="en-US" b="1" dirty="0"/>
              <a:t>squares</a:t>
            </a:r>
            <a:r>
              <a:rPr lang="en-US" dirty="0"/>
              <a:t> 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expt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a 2)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250551"/>
              </p:ext>
            </p:extLst>
          </p:nvPr>
        </p:nvGraphicFramePr>
        <p:xfrm>
          <a:off x="7255259" y="2247900"/>
          <a:ext cx="1492250" cy="214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17500" imgH="457200" progId="Equation.3">
                  <p:embed/>
                </p:oleObj>
              </mc:Choice>
              <mc:Fallback>
                <p:oleObj name="Equation" r:id="rId2" imgW="3175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5259" y="2247900"/>
                        <a:ext cx="1492250" cy="214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6272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if we wanted to add up all the </a:t>
            </a:r>
            <a:r>
              <a:rPr lang="en-US" b="1" dirty="0"/>
              <a:t>absolute values of the </a:t>
            </a:r>
            <a:r>
              <a:rPr lang="en-US" dirty="0"/>
              <a:t>numbers from a to b?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(abs a)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 (+ a 1) b))))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5196505"/>
              </p:ext>
            </p:extLst>
          </p:nvPr>
        </p:nvGraphicFramePr>
        <p:xfrm>
          <a:off x="7254803" y="2247900"/>
          <a:ext cx="1433513" cy="214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04800" imgH="457200" progId="Equation.3">
                  <p:embed/>
                </p:oleObj>
              </mc:Choice>
              <mc:Fallback>
                <p:oleObj name="Equation" r:id="rId2" imgW="3048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54803" y="2247900"/>
                        <a:ext cx="1433513" cy="2149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8387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These functions are all very similar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0209" y="1308104"/>
            <a:ext cx="7887164" cy="509874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All three of these functions differ only in how the sequence of integers from a to b are transformed before they are all added together.</a:t>
            </a:r>
          </a:p>
          <a:p>
            <a:r>
              <a:rPr lang="en-US" dirty="0"/>
              <a:t>The adding process itself is identical in all of the functions: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(sum-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something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(do something to a)</a:t>
            </a:r>
            <a:r>
              <a:rPr lang="en-US" b="1" dirty="0">
                <a:latin typeface="Courier"/>
                <a:cs typeface="Courier"/>
              </a:rPr>
              <a:t>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(sum-</a:t>
            </a:r>
            <a:r>
              <a:rPr lang="en-US" b="1" i="1" dirty="0">
                <a:solidFill>
                  <a:srgbClr val="FF0000"/>
                </a:solidFill>
                <a:latin typeface="Courier"/>
                <a:cs typeface="Courier"/>
              </a:rPr>
              <a:t>something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(+ a 1) b))))</a:t>
            </a:r>
            <a:br>
              <a:rPr lang="en-US" b="1" dirty="0">
                <a:latin typeface="Courier"/>
                <a:cs typeface="Courier"/>
              </a:rPr>
            </a:br>
            <a:endParaRPr lang="en-US" dirty="0"/>
          </a:p>
          <a:p>
            <a:r>
              <a:rPr lang="en-US" dirty="0"/>
              <a:t>What if there were a general sum function that could sum up any sequence of this form?</a:t>
            </a:r>
          </a:p>
        </p:txBody>
      </p:sp>
    </p:spTree>
    <p:extLst>
      <p:ext uri="{BB962C8B-B14F-4D97-AF65-F5344CB8AC3E}">
        <p14:creationId xmlns:p14="http://schemas.microsoft.com/office/powerpoint/2010/main" val="3331405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function that takes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Imagine a function that could take another function as an argument: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(sum-any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(&gt; a b)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(+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a)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(sum-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any</a:t>
            </a:r>
            <a:r>
              <a:rPr lang="en-US" b="1" i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func</a:t>
            </a:r>
            <a:r>
              <a:rPr lang="en-US" b="1" i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(+ a 1) b))))</a:t>
            </a:r>
            <a:br>
              <a:rPr lang="en-US" b="1" dirty="0">
                <a:latin typeface="Courier"/>
                <a:cs typeface="Courier"/>
              </a:rPr>
            </a:b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492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2286</Words>
  <Application>Microsoft Macintosh PowerPoint</Application>
  <PresentationFormat>On-screen Show (4:3)</PresentationFormat>
  <Paragraphs>279</Paragraphs>
  <Slides>35</Slides>
  <Notes>4</Notes>
  <HiddenSlides>13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Courier</vt:lpstr>
      <vt:lpstr>Courier New</vt:lpstr>
      <vt:lpstr>Office Theme</vt:lpstr>
      <vt:lpstr>Equation</vt:lpstr>
      <vt:lpstr>CS 360  Programming Languages First-class functions</vt:lpstr>
      <vt:lpstr>PowerPoint Presentation</vt:lpstr>
      <vt:lpstr>PowerPoint Presentation</vt:lpstr>
      <vt:lpstr>PowerPoint Presentation</vt:lpstr>
      <vt:lpstr>An Example</vt:lpstr>
      <vt:lpstr>An Example</vt:lpstr>
      <vt:lpstr>An Example</vt:lpstr>
      <vt:lpstr>These functions are all very similar</vt:lpstr>
      <vt:lpstr>A function that takes a function</vt:lpstr>
      <vt:lpstr>Sum-any in action!</vt:lpstr>
      <vt:lpstr>How to use sum-any</vt:lpstr>
      <vt:lpstr>Anonymous Functions</vt:lpstr>
      <vt:lpstr>Aside: lambda calculus</vt:lpstr>
      <vt:lpstr>Anonymous Functions</vt:lpstr>
      <vt:lpstr>Using anonymous functions</vt:lpstr>
      <vt:lpstr>Named functions vs anonymous functions</vt:lpstr>
      <vt:lpstr>Higher-order functions</vt:lpstr>
      <vt:lpstr>PowerPoint Presentation</vt:lpstr>
      <vt:lpstr>PowerPoint Presentation</vt:lpstr>
      <vt:lpstr>PowerPoint Presentation</vt:lpstr>
      <vt:lpstr>Higher-order functions</vt:lpstr>
      <vt:lpstr>Some uses for do-n-times</vt:lpstr>
      <vt:lpstr>On to first-class functions</vt:lpstr>
      <vt:lpstr>First-class functions</vt:lpstr>
      <vt:lpstr>Example</vt:lpstr>
      <vt:lpstr>Types</vt:lpstr>
      <vt:lpstr>Polymorphism and higher-order functions</vt:lpstr>
      <vt:lpstr>Toward anonymous functions</vt:lpstr>
      <vt:lpstr>Anonymous functions</vt:lpstr>
      <vt:lpstr>A style point</vt:lpstr>
      <vt:lpstr>What does this function do?</vt:lpstr>
      <vt:lpstr>Map</vt:lpstr>
      <vt:lpstr>Filter</vt:lpstr>
      <vt:lpstr>Returning functions</vt:lpstr>
      <vt:lpstr>Other data structures</vt:lpstr>
    </vt:vector>
  </TitlesOfParts>
  <Company>University of Massachusetts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 First Class Functions</dc:title>
  <dc:creator>Phillip Kirlin</dc:creator>
  <cp:lastModifiedBy>Kirlin_Phillip</cp:lastModifiedBy>
  <cp:revision>10</cp:revision>
  <dcterms:created xsi:type="dcterms:W3CDTF">2015-09-21T17:41:34Z</dcterms:created>
  <dcterms:modified xsi:type="dcterms:W3CDTF">2023-02-09T18:31:37Z</dcterms:modified>
</cp:coreProperties>
</file>

<file path=docProps/thumbnail.jpeg>
</file>